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Intervisie, deel 2</a:t>
            </a:r>
            <a:endParaRPr lang="nl-NL" dirty="0"/>
          </a:p>
        </p:txBody>
      </p:sp>
      <p:sp>
        <p:nvSpPr>
          <p:cNvPr id="3" name="Ondertitel 2"/>
          <p:cNvSpPr>
            <a:spLocks noGrp="1"/>
          </p:cNvSpPr>
          <p:nvPr>
            <p:ph type="subTitle" idx="1"/>
          </p:nvPr>
        </p:nvSpPr>
        <p:spPr/>
        <p:txBody>
          <a:bodyPr/>
          <a:lstStyle/>
          <a:p>
            <a:r>
              <a:rPr lang="nl-NL" dirty="0" smtClean="0"/>
              <a:t>De verdieping, nieuwe intervisiemethoden</a:t>
            </a:r>
          </a:p>
          <a:p>
            <a:r>
              <a:rPr lang="nl-NL" dirty="0" smtClean="0"/>
              <a:t>Les 1 | </a:t>
            </a:r>
            <a:r>
              <a:rPr lang="nl-NL" dirty="0" err="1" smtClean="0"/>
              <a:t>Opstartles</a:t>
            </a:r>
            <a:endParaRPr lang="nl-NL" dirty="0"/>
          </a:p>
        </p:txBody>
      </p:sp>
    </p:spTree>
    <p:extLst>
      <p:ext uri="{BB962C8B-B14F-4D97-AF65-F5344CB8AC3E}">
        <p14:creationId xmlns:p14="http://schemas.microsoft.com/office/powerpoint/2010/main" val="826369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Roddelmethode (60 min.)</a:t>
            </a:r>
            <a:endParaRPr lang="nl-NL" dirty="0"/>
          </a:p>
        </p:txBody>
      </p:sp>
      <p:sp>
        <p:nvSpPr>
          <p:cNvPr id="3" name="Tijdelijke aanduiding voor inhoud 2"/>
          <p:cNvSpPr>
            <a:spLocks noGrp="1"/>
          </p:cNvSpPr>
          <p:nvPr>
            <p:ph idx="1"/>
          </p:nvPr>
        </p:nvSpPr>
        <p:spPr>
          <a:xfrm>
            <a:off x="677333" y="1270000"/>
            <a:ext cx="9328815" cy="5588000"/>
          </a:xfrm>
        </p:spPr>
        <p:txBody>
          <a:bodyPr>
            <a:normAutofit fontScale="77500" lnSpcReduction="20000"/>
          </a:bodyPr>
          <a:lstStyle/>
          <a:p>
            <a:pPr marL="0" indent="0">
              <a:buNone/>
            </a:pPr>
            <a:r>
              <a:rPr lang="nl-NL" dirty="0" smtClean="0"/>
              <a:t>Stap 1 </a:t>
            </a:r>
            <a:r>
              <a:rPr lang="nl-NL" dirty="0"/>
              <a:t>Introductie </a:t>
            </a:r>
            <a:r>
              <a:rPr lang="nl-NL" dirty="0" smtClean="0"/>
              <a:t>vraagstuk (5 min.) </a:t>
            </a:r>
          </a:p>
          <a:p>
            <a:pPr marL="0" indent="0">
              <a:buNone/>
            </a:pPr>
            <a:r>
              <a:rPr lang="nl-NL" dirty="0" smtClean="0"/>
              <a:t>De probleemeigenaar (inbrenger) </a:t>
            </a:r>
            <a:r>
              <a:rPr lang="nl-NL" dirty="0"/>
              <a:t>beschrijft een </a:t>
            </a:r>
            <a:r>
              <a:rPr lang="nl-NL" dirty="0" smtClean="0"/>
              <a:t>vraagstuk (dat doe je thuis en mail je rond). </a:t>
            </a:r>
            <a:endParaRPr lang="nl-NL" dirty="0"/>
          </a:p>
          <a:p>
            <a:pPr marL="0" indent="0">
              <a:buNone/>
            </a:pPr>
            <a:r>
              <a:rPr lang="nl-NL" dirty="0" smtClean="0"/>
              <a:t>Stap 2 </a:t>
            </a:r>
            <a:r>
              <a:rPr lang="nl-NL" dirty="0"/>
              <a:t>Verdieping </a:t>
            </a:r>
            <a:r>
              <a:rPr lang="nl-NL" dirty="0" smtClean="0"/>
              <a:t>vraagstuk (15 min.) </a:t>
            </a:r>
          </a:p>
          <a:p>
            <a:pPr>
              <a:buFont typeface="Wingdings" panose="05000000000000000000" pitchFamily="2" charset="2"/>
              <a:buChar char="§"/>
            </a:pPr>
            <a:r>
              <a:rPr lang="nl-NL" dirty="0" smtClean="0"/>
              <a:t>De </a:t>
            </a:r>
            <a:r>
              <a:rPr lang="nl-NL" dirty="0"/>
              <a:t>deelnemers verkennen de vraag door het stellen van (zoveel mogelijk open) vragen</a:t>
            </a:r>
            <a:r>
              <a:rPr lang="nl-NL" dirty="0" smtClean="0"/>
              <a:t>. </a:t>
            </a:r>
          </a:p>
          <a:p>
            <a:pPr>
              <a:buFont typeface="Wingdings" panose="05000000000000000000" pitchFamily="2" charset="2"/>
              <a:buChar char="§"/>
            </a:pPr>
            <a:r>
              <a:rPr lang="nl-NL" dirty="0" smtClean="0"/>
              <a:t>Ook vragen over opvattingen en overtuigingen (waarom heeft degene gehandeld zoals deze handelde). Dus wat zit er ‘achter’ de handelingswijze. </a:t>
            </a:r>
          </a:p>
          <a:p>
            <a:pPr>
              <a:buFont typeface="Wingdings" panose="05000000000000000000" pitchFamily="2" charset="2"/>
              <a:buChar char="§"/>
            </a:pPr>
            <a:r>
              <a:rPr lang="nl-NL" dirty="0"/>
              <a:t>In deze fase proberen de deelnemers de probleemsituatie en de probleemeigenaar dieper te doorgronden. </a:t>
            </a:r>
          </a:p>
          <a:p>
            <a:pPr>
              <a:buFont typeface="Wingdings" panose="05000000000000000000" pitchFamily="2" charset="2"/>
              <a:buChar char="§"/>
            </a:pPr>
            <a:r>
              <a:rPr lang="nl-NL" dirty="0" smtClean="0"/>
              <a:t>(</a:t>
            </a:r>
            <a:r>
              <a:rPr lang="nl-NL" u="sng" dirty="0" smtClean="0"/>
              <a:t>blijf in deze stap nog uit de discussie/oordeelsvorming</a:t>
            </a:r>
            <a:r>
              <a:rPr lang="nl-NL" dirty="0" smtClean="0"/>
              <a:t>).</a:t>
            </a:r>
          </a:p>
          <a:p>
            <a:pPr marL="0" indent="0">
              <a:buNone/>
            </a:pPr>
            <a:r>
              <a:rPr lang="nl-NL" dirty="0" smtClean="0"/>
              <a:t>Stap 3 Roddelen</a:t>
            </a:r>
            <a:r>
              <a:rPr lang="nl-NL" dirty="0"/>
              <a:t> </a:t>
            </a:r>
            <a:r>
              <a:rPr lang="nl-NL" dirty="0" smtClean="0"/>
              <a:t>(15 </a:t>
            </a:r>
            <a:r>
              <a:rPr lang="nl-NL" dirty="0"/>
              <a:t>min.) </a:t>
            </a:r>
          </a:p>
          <a:p>
            <a:pPr>
              <a:buFont typeface="Wingdings" panose="05000000000000000000" pitchFamily="2" charset="2"/>
              <a:buChar char="§"/>
            </a:pPr>
            <a:r>
              <a:rPr lang="nl-NL" dirty="0" smtClean="0"/>
              <a:t>De </a:t>
            </a:r>
            <a:r>
              <a:rPr lang="nl-NL" dirty="0"/>
              <a:t>probleemeigenaar gaat </a:t>
            </a:r>
            <a:r>
              <a:rPr lang="nl-NL" dirty="0" smtClean="0"/>
              <a:t>beetje buiten </a:t>
            </a:r>
            <a:r>
              <a:rPr lang="nl-NL" dirty="0"/>
              <a:t>de groep zitten </a:t>
            </a:r>
            <a:r>
              <a:rPr lang="nl-NL" dirty="0" smtClean="0"/>
              <a:t>en </a:t>
            </a:r>
            <a:r>
              <a:rPr lang="nl-NL" u="sng" dirty="0" smtClean="0"/>
              <a:t>volgt het gesprek en maakt aantekeningen</a:t>
            </a:r>
            <a:r>
              <a:rPr lang="nl-NL" dirty="0" smtClean="0"/>
              <a:t>. </a:t>
            </a:r>
          </a:p>
          <a:p>
            <a:pPr>
              <a:buFont typeface="Wingdings" panose="05000000000000000000" pitchFamily="2" charset="2"/>
              <a:buChar char="§"/>
            </a:pPr>
            <a:r>
              <a:rPr lang="nl-NL" dirty="0" smtClean="0"/>
              <a:t>De </a:t>
            </a:r>
            <a:r>
              <a:rPr lang="nl-NL" dirty="0"/>
              <a:t>deelnemers </a:t>
            </a:r>
            <a:r>
              <a:rPr lang="nl-NL" dirty="0" smtClean="0"/>
              <a:t>‘roddelen’ </a:t>
            </a:r>
            <a:r>
              <a:rPr lang="nl-NL" dirty="0"/>
              <a:t>met elkaar vrijuit over het vraagstuk en </a:t>
            </a:r>
            <a:r>
              <a:rPr lang="nl-NL" dirty="0" smtClean="0"/>
              <a:t>bespreken welke </a:t>
            </a:r>
            <a:r>
              <a:rPr lang="nl-NL" dirty="0"/>
              <a:t>opvattingen en overtuigingen een rol spelen bij de probleemeigenaar. </a:t>
            </a:r>
            <a:endParaRPr lang="nl-NL" dirty="0" smtClean="0"/>
          </a:p>
          <a:p>
            <a:pPr>
              <a:buFont typeface="Wingdings" panose="05000000000000000000" pitchFamily="2" charset="2"/>
              <a:buChar char="§"/>
            </a:pPr>
            <a:r>
              <a:rPr lang="nl-NL" dirty="0" smtClean="0"/>
              <a:t>Uiteindelijk </a:t>
            </a:r>
            <a:r>
              <a:rPr lang="nl-NL" dirty="0"/>
              <a:t>geven ze ook aan </a:t>
            </a:r>
            <a:r>
              <a:rPr lang="nl-NL" dirty="0" smtClean="0"/>
              <a:t>of de </a:t>
            </a:r>
            <a:r>
              <a:rPr lang="nl-NL" dirty="0"/>
              <a:t>probleemeigenaar </a:t>
            </a:r>
            <a:r>
              <a:rPr lang="nl-NL" dirty="0" smtClean="0"/>
              <a:t>zich andere </a:t>
            </a:r>
            <a:r>
              <a:rPr lang="nl-NL" dirty="0"/>
              <a:t>opvattingen en overtuigingen zou </a:t>
            </a:r>
            <a:r>
              <a:rPr lang="nl-NL" dirty="0" smtClean="0"/>
              <a:t>eigen maken die hem/haar verder helpen.</a:t>
            </a:r>
          </a:p>
          <a:p>
            <a:pPr marL="0" indent="0">
              <a:buNone/>
            </a:pPr>
            <a:r>
              <a:rPr lang="nl-NL" dirty="0" smtClean="0"/>
              <a:t>Stap 4 </a:t>
            </a:r>
            <a:r>
              <a:rPr lang="nl-NL" dirty="0"/>
              <a:t>Waardering van de </a:t>
            </a:r>
            <a:r>
              <a:rPr lang="nl-NL" dirty="0" smtClean="0"/>
              <a:t>feedback</a:t>
            </a:r>
            <a:r>
              <a:rPr lang="nl-NL" dirty="0"/>
              <a:t> </a:t>
            </a:r>
            <a:r>
              <a:rPr lang="nl-NL" dirty="0" smtClean="0"/>
              <a:t>(15 </a:t>
            </a:r>
            <a:r>
              <a:rPr lang="nl-NL" dirty="0"/>
              <a:t>min.)</a:t>
            </a:r>
          </a:p>
          <a:p>
            <a:pPr marL="0" indent="0">
              <a:buNone/>
            </a:pPr>
            <a:r>
              <a:rPr lang="nl-NL" dirty="0" smtClean="0"/>
              <a:t>De </a:t>
            </a:r>
            <a:r>
              <a:rPr lang="nl-NL" dirty="0"/>
              <a:t>probleemeigenaar vertelt wat de feedback hem doet. Wat heeft hem geraakt? Wat is hem opgevallen? Welke </a:t>
            </a:r>
            <a:r>
              <a:rPr lang="nl-NL" dirty="0" smtClean="0"/>
              <a:t>opties tot verandering </a:t>
            </a:r>
            <a:r>
              <a:rPr lang="nl-NL" dirty="0"/>
              <a:t>spreken hem het meeste aan? </a:t>
            </a:r>
            <a:endParaRPr lang="nl-NL" dirty="0" smtClean="0"/>
          </a:p>
          <a:p>
            <a:pPr marL="0" indent="0">
              <a:buNone/>
            </a:pPr>
            <a:r>
              <a:rPr lang="nl-NL" dirty="0" smtClean="0"/>
              <a:t>Stap 5 Evaluatie (</a:t>
            </a:r>
            <a:r>
              <a:rPr lang="nl-NL" dirty="0"/>
              <a:t>10 min.)</a:t>
            </a:r>
          </a:p>
          <a:p>
            <a:pPr marL="0" indent="0">
              <a:buNone/>
            </a:pPr>
            <a:r>
              <a:rPr lang="nl-NL" dirty="0" smtClean="0"/>
              <a:t>De </a:t>
            </a:r>
            <a:r>
              <a:rPr lang="nl-NL" dirty="0"/>
              <a:t>probleemeigenaar evalueert </a:t>
            </a:r>
            <a:r>
              <a:rPr lang="nl-NL" dirty="0" smtClean="0"/>
              <a:t>de ‘opbrengst’. </a:t>
            </a:r>
            <a:r>
              <a:rPr lang="nl-NL" dirty="0"/>
              <a:t>De deelnemers evalueren hun bijdrage. </a:t>
            </a:r>
          </a:p>
        </p:txBody>
      </p:sp>
    </p:spTree>
    <p:extLst>
      <p:ext uri="{BB962C8B-B14F-4D97-AF65-F5344CB8AC3E}">
        <p14:creationId xmlns:p14="http://schemas.microsoft.com/office/powerpoint/2010/main" val="213844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8281851" y="3931948"/>
            <a:ext cx="3910149" cy="2926052"/>
          </a:xfrm>
          <a:prstGeom prst="rect">
            <a:avLst/>
          </a:prstGeom>
        </p:spPr>
      </p:pic>
      <p:sp>
        <p:nvSpPr>
          <p:cNvPr id="2" name="Titel 1"/>
          <p:cNvSpPr>
            <a:spLocks noGrp="1"/>
          </p:cNvSpPr>
          <p:nvPr>
            <p:ph type="title"/>
          </p:nvPr>
        </p:nvSpPr>
        <p:spPr>
          <a:xfrm>
            <a:off x="677334" y="609600"/>
            <a:ext cx="8596668" cy="762000"/>
          </a:xfrm>
        </p:spPr>
        <p:txBody>
          <a:bodyPr>
            <a:normAutofit fontScale="90000"/>
          </a:bodyPr>
          <a:lstStyle/>
          <a:p>
            <a:r>
              <a:rPr lang="nl-NL" dirty="0"/>
              <a:t>REFLECTIEMODEL VAN KORTHAGEN</a:t>
            </a:r>
            <a:br>
              <a:rPr lang="nl-NL" dirty="0"/>
            </a:br>
            <a:endParaRPr lang="nl-NL" dirty="0"/>
          </a:p>
        </p:txBody>
      </p:sp>
      <p:sp>
        <p:nvSpPr>
          <p:cNvPr id="3" name="Tijdelijke aanduiding voor inhoud 2"/>
          <p:cNvSpPr>
            <a:spLocks noGrp="1"/>
          </p:cNvSpPr>
          <p:nvPr>
            <p:ph idx="1"/>
          </p:nvPr>
        </p:nvSpPr>
        <p:spPr>
          <a:xfrm>
            <a:off x="677334" y="1246189"/>
            <a:ext cx="8596668" cy="3880773"/>
          </a:xfrm>
        </p:spPr>
        <p:txBody>
          <a:bodyPr>
            <a:normAutofit fontScale="92500" lnSpcReduction="20000"/>
          </a:bodyPr>
          <a:lstStyle/>
          <a:p>
            <a:r>
              <a:rPr lang="nl-NL" dirty="0" smtClean="0"/>
              <a:t>De </a:t>
            </a:r>
            <a:r>
              <a:rPr lang="nl-NL" dirty="0"/>
              <a:t>eerste </a:t>
            </a:r>
            <a:r>
              <a:rPr lang="nl-NL" dirty="0" smtClean="0"/>
              <a:t>stap (inbreng schrijven) </a:t>
            </a:r>
            <a:r>
              <a:rPr lang="nl-NL" dirty="0"/>
              <a:t>bestaat uit het beschrijven van alle aspecten die volgens jou een rol speelden in de situatie: wie, wat, waar, hoe voelde het, etc.</a:t>
            </a:r>
          </a:p>
          <a:p>
            <a:r>
              <a:rPr lang="nl-NL" dirty="0"/>
              <a:t>In de tweede </a:t>
            </a:r>
            <a:r>
              <a:rPr lang="nl-NL" dirty="0" smtClean="0"/>
              <a:t>stap probeer </a:t>
            </a:r>
            <a:r>
              <a:rPr lang="nl-NL" dirty="0"/>
              <a:t>je </a:t>
            </a:r>
            <a:r>
              <a:rPr lang="nl-NL" dirty="0" smtClean="0"/>
              <a:t>voor jezelf al een analyse </a:t>
            </a:r>
            <a:r>
              <a:rPr lang="nl-NL" dirty="0"/>
              <a:t>te maken van alle factoren die invloed hadden op jouw handelen. </a:t>
            </a:r>
            <a:r>
              <a:rPr lang="nl-NL" dirty="0" smtClean="0"/>
              <a:t>Bijv</a:t>
            </a:r>
            <a:r>
              <a:rPr lang="nl-NL" dirty="0"/>
              <a:t>. wat maakte dat je </a:t>
            </a:r>
            <a:r>
              <a:rPr lang="nl-NL" dirty="0" smtClean="0"/>
              <a:t>‘zo’ </a:t>
            </a:r>
            <a:r>
              <a:rPr lang="nl-NL" dirty="0"/>
              <a:t>reageerde, wat vond je precies eng in die situatie, waardoor kwam dat, </a:t>
            </a:r>
            <a:r>
              <a:rPr lang="nl-NL" dirty="0" smtClean="0"/>
              <a:t>of wat </a:t>
            </a:r>
            <a:r>
              <a:rPr lang="nl-NL" dirty="0"/>
              <a:t>maakte dat je </a:t>
            </a:r>
            <a:r>
              <a:rPr lang="nl-NL" dirty="0" smtClean="0"/>
              <a:t>je bijvoorbeeld </a:t>
            </a:r>
            <a:r>
              <a:rPr lang="nl-NL" dirty="0"/>
              <a:t>tevreden voelde etc</a:t>
            </a:r>
            <a:r>
              <a:rPr lang="nl-NL" dirty="0" smtClean="0"/>
              <a:t>. Dit schrijf je voor jezelf uit (niet aan groepje laten zien!, laat ze in de intervisie maar lekker vragen stellen)</a:t>
            </a:r>
            <a:endParaRPr lang="nl-NL" dirty="0"/>
          </a:p>
          <a:p>
            <a:r>
              <a:rPr lang="nl-NL" dirty="0" smtClean="0"/>
              <a:t>Bij de derde stap (=na de intervisie) kan je (aan de hand van wat je nu weet na de intervisie) </a:t>
            </a:r>
            <a:r>
              <a:rPr lang="nl-NL" dirty="0"/>
              <a:t>nadenken over de toekomstige situatie: wat zou je willen als een dergelijke situatie zich </a:t>
            </a:r>
            <a:r>
              <a:rPr lang="nl-NL" dirty="0" smtClean="0"/>
              <a:t>opnieuw </a:t>
            </a:r>
            <a:r>
              <a:rPr lang="nl-NL" dirty="0"/>
              <a:t>voordoet?</a:t>
            </a:r>
          </a:p>
          <a:p>
            <a:r>
              <a:rPr lang="nl-NL" dirty="0"/>
              <a:t>Bij de vierde stap is het belangrijk om eerst zoveel mogelijk </a:t>
            </a:r>
            <a:r>
              <a:rPr lang="nl-NL" dirty="0" smtClean="0"/>
              <a:t>‘oplossingen’ te </a:t>
            </a:r>
            <a:r>
              <a:rPr lang="nl-NL" dirty="0"/>
              <a:t>bedenken. Hoe creatiever je hierin bent, hoe meer kans je hebt dat je echt tot een nieuwe mogelijkheid komt, waardoor je meer kans maakt niet weer in hetzelfde gedrag terecht te komen.</a:t>
            </a:r>
          </a:p>
          <a:p>
            <a:endParaRPr lang="nl-NL" dirty="0"/>
          </a:p>
        </p:txBody>
      </p:sp>
    </p:spTree>
    <p:extLst>
      <p:ext uri="{BB962C8B-B14F-4D97-AF65-F5344CB8AC3E}">
        <p14:creationId xmlns:p14="http://schemas.microsoft.com/office/powerpoint/2010/main" val="332934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27314"/>
          </a:xfrm>
        </p:spPr>
        <p:txBody>
          <a:bodyPr>
            <a:normAutofit fontScale="90000"/>
          </a:bodyPr>
          <a:lstStyle/>
          <a:p>
            <a:r>
              <a:rPr lang="nl-NL" dirty="0"/>
              <a:t>1. Wat is er gebeurd?</a:t>
            </a:r>
            <a:br>
              <a:rPr lang="nl-NL" dirty="0"/>
            </a:br>
            <a:endParaRPr lang="nl-NL" dirty="0"/>
          </a:p>
        </p:txBody>
      </p:sp>
      <p:sp>
        <p:nvSpPr>
          <p:cNvPr id="3" name="Tijdelijke aanduiding voor inhoud 2"/>
          <p:cNvSpPr>
            <a:spLocks noGrp="1"/>
          </p:cNvSpPr>
          <p:nvPr>
            <p:ph idx="1"/>
          </p:nvPr>
        </p:nvSpPr>
        <p:spPr>
          <a:xfrm>
            <a:off x="677334" y="1259251"/>
            <a:ext cx="8596668" cy="3880773"/>
          </a:xfrm>
        </p:spPr>
        <p:txBody>
          <a:bodyPr>
            <a:normAutofit/>
          </a:bodyPr>
          <a:lstStyle/>
          <a:p>
            <a:r>
              <a:rPr lang="nl-NL" dirty="0" smtClean="0"/>
              <a:t>Waar</a:t>
            </a:r>
            <a:r>
              <a:rPr lang="nl-NL" dirty="0"/>
              <a:t>, </a:t>
            </a:r>
            <a:r>
              <a:rPr lang="nl-NL" dirty="0" smtClean="0"/>
              <a:t>wat, met wie </a:t>
            </a:r>
            <a:r>
              <a:rPr lang="nl-NL" dirty="0"/>
              <a:t>en </a:t>
            </a:r>
            <a:r>
              <a:rPr lang="nl-NL" dirty="0" smtClean="0"/>
              <a:t>hoe…..?</a:t>
            </a:r>
            <a:endParaRPr lang="nl-NL" dirty="0"/>
          </a:p>
          <a:p>
            <a:r>
              <a:rPr lang="nl-NL" dirty="0"/>
              <a:t>Je moet de situatie zo nauwkeurig mogelijk </a:t>
            </a:r>
            <a:r>
              <a:rPr lang="nl-NL" dirty="0" smtClean="0"/>
              <a:t>beschrijven</a:t>
            </a:r>
          </a:p>
          <a:p>
            <a:pPr marL="0" indent="0">
              <a:buNone/>
            </a:pPr>
            <a:r>
              <a:rPr lang="nl-NL" dirty="0" smtClean="0"/>
              <a:t>*Dit is wat je stuurt naar je groepsleden (inbreng)</a:t>
            </a:r>
            <a:endParaRPr lang="nl-NL" dirty="0"/>
          </a:p>
          <a:p>
            <a:endParaRPr lang="nl-NL" dirty="0"/>
          </a:p>
        </p:txBody>
      </p:sp>
    </p:spTree>
    <p:extLst>
      <p:ext uri="{BB962C8B-B14F-4D97-AF65-F5344CB8AC3E}">
        <p14:creationId xmlns:p14="http://schemas.microsoft.com/office/powerpoint/2010/main" val="322260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27314"/>
          </a:xfrm>
        </p:spPr>
        <p:txBody>
          <a:bodyPr>
            <a:normAutofit fontScale="90000"/>
          </a:bodyPr>
          <a:lstStyle/>
          <a:p>
            <a:r>
              <a:rPr lang="nl-NL" dirty="0"/>
              <a:t>2. Wat heb jij gedaan?</a:t>
            </a:r>
            <a:br>
              <a:rPr lang="nl-NL" dirty="0"/>
            </a:br>
            <a:endParaRPr lang="nl-NL" dirty="0"/>
          </a:p>
        </p:txBody>
      </p:sp>
      <p:sp>
        <p:nvSpPr>
          <p:cNvPr id="3" name="Tijdelijke aanduiding voor inhoud 2"/>
          <p:cNvSpPr>
            <a:spLocks noGrp="1"/>
          </p:cNvSpPr>
          <p:nvPr>
            <p:ph idx="1"/>
          </p:nvPr>
        </p:nvSpPr>
        <p:spPr>
          <a:xfrm>
            <a:off x="677334" y="1280160"/>
            <a:ext cx="8596668" cy="3880773"/>
          </a:xfrm>
        </p:spPr>
        <p:txBody>
          <a:bodyPr>
            <a:normAutofit/>
          </a:bodyPr>
          <a:lstStyle/>
          <a:p>
            <a:r>
              <a:rPr lang="nl-NL" dirty="0" smtClean="0"/>
              <a:t>Wat </a:t>
            </a:r>
            <a:r>
              <a:rPr lang="nl-NL" dirty="0"/>
              <a:t>deden de </a:t>
            </a:r>
            <a:r>
              <a:rPr lang="nl-NL" dirty="0" smtClean="0"/>
              <a:t>anderen?</a:t>
            </a:r>
            <a:endParaRPr lang="nl-NL" dirty="0"/>
          </a:p>
          <a:p>
            <a:r>
              <a:rPr lang="nl-NL" dirty="0"/>
              <a:t>Wat dacht je en wat voelde je?</a:t>
            </a:r>
          </a:p>
          <a:p>
            <a:r>
              <a:rPr lang="nl-NL" dirty="0"/>
              <a:t>Wat wilde je?</a:t>
            </a:r>
          </a:p>
          <a:p>
            <a:r>
              <a:rPr lang="nl-NL" dirty="0"/>
              <a:t>Waarom heb je het zo aangepakt?</a:t>
            </a:r>
          </a:p>
          <a:p>
            <a:r>
              <a:rPr lang="nl-NL" dirty="0"/>
              <a:t>Welke denkbeelden, waarden en normen liggen aan jouw gedrag ten grondslag?</a:t>
            </a:r>
          </a:p>
          <a:p>
            <a:r>
              <a:rPr lang="nl-NL" dirty="0"/>
              <a:t>Hoe zit dat bij de anderen? In hoeverre hou je daar rekening mee?</a:t>
            </a:r>
          </a:p>
          <a:p>
            <a:r>
              <a:rPr lang="nl-NL" dirty="0"/>
              <a:t>Wat wilde je eigenlijk bereiken</a:t>
            </a:r>
            <a:r>
              <a:rPr lang="nl-NL" dirty="0" smtClean="0"/>
              <a:t>?</a:t>
            </a:r>
          </a:p>
          <a:p>
            <a:pPr marL="0" indent="0">
              <a:buNone/>
            </a:pPr>
            <a:r>
              <a:rPr lang="nl-NL" dirty="0" smtClean="0"/>
              <a:t>*Dit werk je alleen voor jezelf helemaal uit voordat je naar intervisie gaat maar stuur je </a:t>
            </a:r>
            <a:r>
              <a:rPr lang="nl-NL" u="sng" dirty="0" smtClean="0"/>
              <a:t>niet met de inbreng mee </a:t>
            </a:r>
            <a:r>
              <a:rPr lang="nl-NL" dirty="0" smtClean="0"/>
              <a:t>naar je groepsleden!</a:t>
            </a:r>
            <a:endParaRPr lang="nl-NL" dirty="0"/>
          </a:p>
          <a:p>
            <a:endParaRPr lang="nl-NL" dirty="0"/>
          </a:p>
        </p:txBody>
      </p:sp>
    </p:spTree>
    <p:extLst>
      <p:ext uri="{BB962C8B-B14F-4D97-AF65-F5344CB8AC3E}">
        <p14:creationId xmlns:p14="http://schemas.microsoft.com/office/powerpoint/2010/main" val="400425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14251"/>
          </a:xfrm>
        </p:spPr>
        <p:txBody>
          <a:bodyPr>
            <a:normAutofit fontScale="90000"/>
          </a:bodyPr>
          <a:lstStyle/>
          <a:p>
            <a:r>
              <a:rPr lang="nl-NL" dirty="0"/>
              <a:t>3. Hoe zou het ook anders kunnen?</a:t>
            </a:r>
            <a:br>
              <a:rPr lang="nl-NL" dirty="0"/>
            </a:br>
            <a:endParaRPr lang="nl-NL" dirty="0"/>
          </a:p>
        </p:txBody>
      </p:sp>
      <p:sp>
        <p:nvSpPr>
          <p:cNvPr id="3" name="Tijdelijke aanduiding voor inhoud 2"/>
          <p:cNvSpPr>
            <a:spLocks noGrp="1"/>
          </p:cNvSpPr>
          <p:nvPr>
            <p:ph idx="1"/>
          </p:nvPr>
        </p:nvSpPr>
        <p:spPr>
          <a:xfrm>
            <a:off x="677334" y="1259252"/>
            <a:ext cx="8596668" cy="3880773"/>
          </a:xfrm>
        </p:spPr>
        <p:txBody>
          <a:bodyPr>
            <a:normAutofit/>
          </a:bodyPr>
          <a:lstStyle/>
          <a:p>
            <a:r>
              <a:rPr lang="nl-NL" dirty="0" smtClean="0"/>
              <a:t>Welke </a:t>
            </a:r>
            <a:r>
              <a:rPr lang="nl-NL" dirty="0"/>
              <a:t>andere mogelijkheden zie je</a:t>
            </a:r>
            <a:r>
              <a:rPr lang="nl-NL" dirty="0" smtClean="0"/>
              <a:t>? (wat heb je bijvoorbeeld als tips meegekregen?)</a:t>
            </a:r>
            <a:endParaRPr lang="nl-NL" dirty="0"/>
          </a:p>
          <a:p>
            <a:r>
              <a:rPr lang="nl-NL" dirty="0"/>
              <a:t>Laat je fantasie eens de vrije loop…</a:t>
            </a:r>
          </a:p>
          <a:p>
            <a:r>
              <a:rPr lang="nl-NL" dirty="0"/>
              <a:t>Wat zie je andere mensen in zo’n situatie doen?</a:t>
            </a:r>
          </a:p>
          <a:p>
            <a:r>
              <a:rPr lang="nl-NL" dirty="0"/>
              <a:t>Kijk de literatuur </a:t>
            </a:r>
            <a:r>
              <a:rPr lang="nl-NL" dirty="0" smtClean="0"/>
              <a:t>(boeken of online) erop na (wat te doen bij…)</a:t>
            </a:r>
            <a:endParaRPr lang="nl-NL" dirty="0"/>
          </a:p>
          <a:p>
            <a:pPr marL="0" indent="0">
              <a:buNone/>
            </a:pPr>
            <a:r>
              <a:rPr lang="nl-NL" dirty="0" smtClean="0"/>
              <a:t>*Deze en de volgende stappen werk je uit als reflectie </a:t>
            </a:r>
            <a:r>
              <a:rPr lang="nl-NL" u="sng" dirty="0" smtClean="0"/>
              <a:t>als je eigen inbreng is besproken</a:t>
            </a:r>
            <a:r>
              <a:rPr lang="nl-NL" dirty="0" smtClean="0"/>
              <a:t>, anders laat je deze vragen voor wat ze zijn en ga je de kortere reflectie schrijven. </a:t>
            </a:r>
          </a:p>
          <a:p>
            <a:pPr marL="0" indent="0">
              <a:buNone/>
            </a:pPr>
            <a:r>
              <a:rPr lang="nl-NL" dirty="0" smtClean="0"/>
              <a:t>Die beknoptere reflectie is anders (meer verdiepend) dan die van de vorige periode, zie wiki.</a:t>
            </a:r>
            <a:endParaRPr lang="nl-NL" dirty="0"/>
          </a:p>
        </p:txBody>
      </p:sp>
    </p:spTree>
    <p:extLst>
      <p:ext uri="{BB962C8B-B14F-4D97-AF65-F5344CB8AC3E}">
        <p14:creationId xmlns:p14="http://schemas.microsoft.com/office/powerpoint/2010/main" val="91825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Welke mogelijkheid spreekt je aan om een volgende keer te proberen?</a:t>
            </a:r>
            <a:br>
              <a:rPr lang="nl-NL" dirty="0"/>
            </a:br>
            <a:endParaRPr lang="nl-NL" dirty="0"/>
          </a:p>
        </p:txBody>
      </p:sp>
      <p:sp>
        <p:nvSpPr>
          <p:cNvPr id="3" name="Tijdelijke aanduiding voor inhoud 2"/>
          <p:cNvSpPr>
            <a:spLocks noGrp="1"/>
          </p:cNvSpPr>
          <p:nvPr>
            <p:ph idx="1"/>
          </p:nvPr>
        </p:nvSpPr>
        <p:spPr>
          <a:xfrm>
            <a:off x="677334" y="1794829"/>
            <a:ext cx="8596668" cy="3880773"/>
          </a:xfrm>
        </p:spPr>
        <p:txBody>
          <a:bodyPr/>
          <a:lstStyle/>
          <a:p>
            <a:r>
              <a:rPr lang="nl-NL" dirty="0" smtClean="0"/>
              <a:t>Wat </a:t>
            </a:r>
            <a:r>
              <a:rPr lang="nl-NL" dirty="0"/>
              <a:t>zou je hiervan durven en willen aanpakken en waarom?</a:t>
            </a:r>
          </a:p>
          <a:p>
            <a:r>
              <a:rPr lang="nl-NL" dirty="0"/>
              <a:t>Waar wil je nu mee verder gaan en hoe?</a:t>
            </a:r>
          </a:p>
          <a:p>
            <a:endParaRPr lang="nl-NL" dirty="0"/>
          </a:p>
        </p:txBody>
      </p:sp>
    </p:spTree>
    <p:extLst>
      <p:ext uri="{BB962C8B-B14F-4D97-AF65-F5344CB8AC3E}">
        <p14:creationId xmlns:p14="http://schemas.microsoft.com/office/powerpoint/2010/main" val="158651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3" y="609600"/>
            <a:ext cx="9276563" cy="1320800"/>
          </a:xfrm>
        </p:spPr>
        <p:txBody>
          <a:bodyPr>
            <a:normAutofit/>
          </a:bodyPr>
          <a:lstStyle/>
          <a:p>
            <a:r>
              <a:rPr lang="nl-NL" dirty="0"/>
              <a:t>5. Wat is er </a:t>
            </a:r>
            <a:r>
              <a:rPr lang="nl-NL" dirty="0" smtClean="0"/>
              <a:t>in je denken veranderd?</a:t>
            </a:r>
            <a:r>
              <a:rPr lang="nl-NL" dirty="0"/>
              <a:t/>
            </a:r>
            <a:br>
              <a:rPr lang="nl-NL" dirty="0"/>
            </a:br>
            <a:endParaRPr lang="nl-NL" dirty="0"/>
          </a:p>
        </p:txBody>
      </p:sp>
      <p:sp>
        <p:nvSpPr>
          <p:cNvPr id="3" name="Tijdelijke aanduiding voor inhoud 2"/>
          <p:cNvSpPr>
            <a:spLocks noGrp="1"/>
          </p:cNvSpPr>
          <p:nvPr>
            <p:ph idx="1"/>
          </p:nvPr>
        </p:nvSpPr>
        <p:spPr>
          <a:xfrm>
            <a:off x="677333" y="1270000"/>
            <a:ext cx="8596668" cy="3880773"/>
          </a:xfrm>
        </p:spPr>
        <p:txBody>
          <a:bodyPr/>
          <a:lstStyle/>
          <a:p>
            <a:pPr lvl="0"/>
            <a:r>
              <a:rPr lang="nl-NL" dirty="0"/>
              <a:t>Wat heb je van je eigen gedachtegang en </a:t>
            </a:r>
            <a:r>
              <a:rPr lang="nl-NL" dirty="0" smtClean="0"/>
              <a:t>van de </a:t>
            </a:r>
            <a:r>
              <a:rPr lang="nl-NL" dirty="0"/>
              <a:t>intervisie geleerd?</a:t>
            </a:r>
          </a:p>
          <a:p>
            <a:r>
              <a:rPr lang="nl-NL" dirty="0" smtClean="0"/>
              <a:t>Hoe </a:t>
            </a:r>
            <a:r>
              <a:rPr lang="nl-NL" dirty="0"/>
              <a:t>heb je geleerd en hoe kun je dat verder toepassen?</a:t>
            </a:r>
          </a:p>
          <a:p>
            <a:endParaRPr lang="nl-NL" dirty="0"/>
          </a:p>
        </p:txBody>
      </p:sp>
    </p:spTree>
    <p:extLst>
      <p:ext uri="{BB962C8B-B14F-4D97-AF65-F5344CB8AC3E}">
        <p14:creationId xmlns:p14="http://schemas.microsoft.com/office/powerpoint/2010/main" val="356615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48937"/>
          </a:xfrm>
        </p:spPr>
        <p:txBody>
          <a:bodyPr/>
          <a:lstStyle/>
          <a:p>
            <a:r>
              <a:rPr lang="nl-NL" dirty="0" smtClean="0"/>
              <a:t>Volgende week:</a:t>
            </a:r>
            <a:endParaRPr lang="nl-NL" dirty="0"/>
          </a:p>
        </p:txBody>
      </p:sp>
      <p:sp>
        <p:nvSpPr>
          <p:cNvPr id="3" name="Tijdelijke aanduiding voor inhoud 2"/>
          <p:cNvSpPr>
            <a:spLocks noGrp="1"/>
          </p:cNvSpPr>
          <p:nvPr>
            <p:ph idx="1"/>
          </p:nvPr>
        </p:nvSpPr>
        <p:spPr>
          <a:xfrm>
            <a:off x="677334" y="1358537"/>
            <a:ext cx="8596668" cy="3880773"/>
          </a:xfrm>
        </p:spPr>
        <p:txBody>
          <a:bodyPr>
            <a:normAutofit lnSpcReduction="10000"/>
          </a:bodyPr>
          <a:lstStyle/>
          <a:p>
            <a:r>
              <a:rPr lang="nl-NL" dirty="0" smtClean="0"/>
              <a:t>Allemaal een inbreng rond een probleem / moeilijke situatie in je groepje rondsturen (stap 1)</a:t>
            </a:r>
          </a:p>
          <a:p>
            <a:r>
              <a:rPr lang="nl-NL" dirty="0" smtClean="0"/>
              <a:t>Stap 2 voor jezelf beschrijven en opslaan in je pc voor je eindverslag (niet naar je groepsleden sturen)</a:t>
            </a:r>
          </a:p>
          <a:p>
            <a:pPr marL="0" indent="0">
              <a:buNone/>
            </a:pPr>
            <a:endParaRPr lang="nl-NL" dirty="0" smtClean="0"/>
          </a:p>
          <a:p>
            <a:pPr marL="0" indent="0">
              <a:buNone/>
            </a:pPr>
            <a:r>
              <a:rPr lang="nl-NL" dirty="0" smtClean="0"/>
              <a:t>Volgende week gaan jullie dan de meest interessante situatie in een uur bespreken via de roddelmethode. </a:t>
            </a:r>
          </a:p>
          <a:p>
            <a:pPr marL="0" indent="0">
              <a:buNone/>
            </a:pPr>
            <a:r>
              <a:rPr lang="nl-NL" dirty="0" smtClean="0"/>
              <a:t>Vervolgens schrijf je (in eigen tijd of in verloren tussenuurtje) je reflectie (zie in wiki ‘Reflectiedocument voor adviserende deelnemer’ als je niet de inbrenger was). Wees slim en werk in de documenten, mooi overzichtelijk per punt.</a:t>
            </a:r>
          </a:p>
          <a:p>
            <a:pPr marL="0" indent="0">
              <a:buNone/>
            </a:pPr>
            <a:r>
              <a:rPr lang="nl-NL" dirty="0" smtClean="0"/>
              <a:t>Was je zelf inbrenger, dan werk je voor de reflectie stap 3, 4 en 5 van Korthagen uit, zie wiki.</a:t>
            </a:r>
          </a:p>
          <a:p>
            <a:pPr marL="0" indent="0">
              <a:buNone/>
            </a:pPr>
            <a:endParaRPr lang="nl-NL" dirty="0" smtClean="0"/>
          </a:p>
        </p:txBody>
      </p:sp>
    </p:spTree>
    <p:extLst>
      <p:ext uri="{BB962C8B-B14F-4D97-AF65-F5344CB8AC3E}">
        <p14:creationId xmlns:p14="http://schemas.microsoft.com/office/powerpoint/2010/main" val="58234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290</TotalTime>
  <Words>892</Words>
  <Application>Microsoft Office PowerPoint</Application>
  <PresentationFormat>Breedbeeld</PresentationFormat>
  <Paragraphs>57</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Trebuchet MS</vt:lpstr>
      <vt:lpstr>Wingdings</vt:lpstr>
      <vt:lpstr>Wingdings 3</vt:lpstr>
      <vt:lpstr>Facet</vt:lpstr>
      <vt:lpstr>Intervisie, deel 2</vt:lpstr>
      <vt:lpstr>Roddelmethode (60 min.)</vt:lpstr>
      <vt:lpstr>REFLECTIEMODEL VAN KORTHAGEN </vt:lpstr>
      <vt:lpstr>1. Wat is er gebeurd? </vt:lpstr>
      <vt:lpstr>2. Wat heb jij gedaan? </vt:lpstr>
      <vt:lpstr>3. Hoe zou het ook anders kunnen? </vt:lpstr>
      <vt:lpstr>4. Welke mogelijkheid spreekt je aan om een volgende keer te proberen? </vt:lpstr>
      <vt:lpstr>5. Wat is er in je denken veranderd? </vt:lpstr>
      <vt:lpstr>Volgende week:</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Intervisie, deel 2</dc:title>
  <dc:creator>Simon Poelman</dc:creator>
  <cp:lastModifiedBy>Simon Poelman</cp:lastModifiedBy>
  <cp:revision>13</cp:revision>
  <dcterms:created xsi:type="dcterms:W3CDTF">2018-11-20T14:15:13Z</dcterms:created>
  <dcterms:modified xsi:type="dcterms:W3CDTF">2018-11-20T19:05:20Z</dcterms:modified>
</cp:coreProperties>
</file>